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2"/>
          <a:stretch>
            <a:fillRect/>
          </a:stretch>
        </p:blipFill>
        <p:spPr bwMode="auto">
          <a:xfrm>
            <a:off x="-1" y="-5590"/>
            <a:ext cx="9144001" cy="609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5669280"/>
            <a:ext cx="9144000" cy="1188720"/>
            <a:chOff x="0" y="5669280"/>
            <a:chExt cx="9144000" cy="1188720"/>
          </a:xfrm>
        </p:grpSpPr>
        <p:pic>
          <p:nvPicPr>
            <p:cNvPr id="12" name="Bildobjekt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69280"/>
              <a:ext cx="9144000" cy="90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ktangel 1"/>
            <p:cNvSpPr>
              <a:spLocks noChangeArrowheads="1"/>
            </p:cNvSpPr>
            <p:nvPr userDrawn="1"/>
          </p:nvSpPr>
          <p:spPr bwMode="auto">
            <a:xfrm>
              <a:off x="0" y="6457950"/>
              <a:ext cx="9136380" cy="400050"/>
            </a:xfrm>
            <a:prstGeom prst="rect">
              <a:avLst/>
            </a:prstGeom>
            <a:solidFill>
              <a:srgbClr val="0070BA"/>
            </a:solidFill>
            <a:ln w="9525" algn="ctr">
              <a:solidFill>
                <a:srgbClr val="0070BA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205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FOR PROTECTION OF THE BALTIC SEA ENVIRONMENT</a:t>
              </a:r>
              <a:endParaRPr lang="en-US" altLang="en-US" sz="2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90255"/>
            <a:ext cx="7772400" cy="79787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0550"/>
            <a:ext cx="6858000" cy="82296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4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065" y="365126"/>
            <a:ext cx="7639291" cy="1325563"/>
          </a:xfrm>
        </p:spPr>
        <p:txBody>
          <a:bodyPr/>
          <a:lstStyle>
            <a:lvl1pPr>
              <a:defRPr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0064" y="1825625"/>
            <a:ext cx="7639292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0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769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089" y="365125"/>
            <a:ext cx="542238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0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LCOM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365126"/>
            <a:ext cx="7589520" cy="1325563"/>
          </a:xfrm>
        </p:spPr>
        <p:txBody>
          <a:bodyPr/>
          <a:lstStyle>
            <a:lvl1pPr>
              <a:spcBef>
                <a:spcPct val="0"/>
              </a:spcBef>
              <a:buFontTx/>
              <a:buNone/>
              <a:defRPr sz="3200"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3600" b="1" dirty="0" smtClean="0">
                <a:solidFill>
                  <a:srgbClr val="0070BA"/>
                </a:solidFill>
                <a:latin typeface="Calibri" panose="020F0502020204030204" pitchFamily="34" charset="0"/>
              </a:rPr>
              <a:t>Title here in Calibri Bold</a:t>
            </a:r>
            <a:endParaRPr lang="en-GB" altLang="sv-SE" sz="2400" b="1" dirty="0">
              <a:solidFill>
                <a:srgbClr val="0070B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0160" y="1825624"/>
            <a:ext cx="7589520" cy="4689476"/>
          </a:xfrm>
        </p:spPr>
        <p:txBody>
          <a:bodyPr/>
          <a:lstStyle/>
          <a:p>
            <a:r>
              <a:rPr lang="sv-SE" altLang="en-US" dirty="0" smtClean="0">
                <a:latin typeface="Calibri" panose="020F0502020204030204" pitchFamily="34" charset="0"/>
              </a:rPr>
              <a:t>Text here in Calibri, black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1709739"/>
            <a:ext cx="7093268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4589464"/>
            <a:ext cx="709326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0B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5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90" y="365126"/>
            <a:ext cx="7276859" cy="1325563"/>
          </a:xfrm>
        </p:spPr>
        <p:txBody>
          <a:bodyPr/>
          <a:lstStyle>
            <a:lvl1pPr>
              <a:defRPr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490" y="1825625"/>
            <a:ext cx="354185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2942" y="1825625"/>
            <a:ext cx="364240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1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991" y="365126"/>
            <a:ext cx="7808366" cy="1325563"/>
          </a:xfrm>
        </p:spPr>
        <p:txBody>
          <a:bodyPr/>
          <a:lstStyle>
            <a:lvl1pPr>
              <a:defRPr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991" y="1681163"/>
            <a:ext cx="37875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991" y="2505075"/>
            <a:ext cx="378758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0697" y="1681163"/>
            <a:ext cx="38062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0697" y="2505075"/>
            <a:ext cx="380623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90" y="365126"/>
            <a:ext cx="7624099" cy="1325563"/>
          </a:xfrm>
        </p:spPr>
        <p:txBody>
          <a:bodyPr/>
          <a:lstStyle>
            <a:lvl1pPr>
              <a:defRPr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0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930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40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68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27232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68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53989" y="2953990"/>
            <a:ext cx="6858001" cy="9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9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420" y="787991"/>
            <a:ext cx="3671887" cy="634256"/>
          </a:xfrm>
        </p:spPr>
        <p:txBody>
          <a:bodyPr>
            <a:normAutofit fontScale="90000"/>
          </a:bodyPr>
          <a:lstStyle/>
          <a:p>
            <a:r>
              <a:rPr lang="ru-RU" altLang="sv-SE" sz="2000" b="1" dirty="0" smtClean="0">
                <a:solidFill>
                  <a:srgbClr val="0070BA"/>
                </a:solidFill>
                <a:latin typeface="Verdana" panose="020B0604030504040204" pitchFamily="34" charset="0"/>
              </a:rPr>
              <a:t>Действия на водосборе – ключ к успеху в море</a:t>
            </a:r>
            <a:endParaRPr lang="sv-SE" altLang="sv-SE" sz="2000" b="1" dirty="0" smtClean="0">
              <a:solidFill>
                <a:srgbClr val="0070BA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2" descr="http://enrin.grida.no/databasin/maps/Catchmen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70" y="4313781"/>
            <a:ext cx="2984300" cy="1851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48" y="864987"/>
            <a:ext cx="3862166" cy="55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342270" y="4313781"/>
            <a:ext cx="2983665" cy="1851270"/>
          </a:xfrm>
          <a:prstGeom prst="wedgeRoundRectCallout">
            <a:avLst>
              <a:gd name="adj1" fmla="val 143337"/>
              <a:gd name="adj2" fmla="val -13948"/>
              <a:gd name="adj3" fmla="val 16667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42662" y="1527856"/>
            <a:ext cx="2988037" cy="2170649"/>
          </a:xfrm>
          <a:prstGeom prst="wedgeRoundRectCallout">
            <a:avLst>
              <a:gd name="adj1" fmla="val 166747"/>
              <a:gd name="adj2" fmla="val 54387"/>
              <a:gd name="adj3" fmla="val 16667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6" descr="Луга-административн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77" y="1527856"/>
            <a:ext cx="2300653" cy="2170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076420" y="120492"/>
            <a:ext cx="80675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sv-SE" sz="2600" b="1" dirty="0">
                <a:solidFill>
                  <a:srgbClr val="0070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Баренц-Балтийская </a:t>
            </a:r>
            <a:r>
              <a:rPr lang="ru-RU" altLang="sv-SE" sz="2600" b="1" dirty="0" smtClean="0">
                <a:solidFill>
                  <a:srgbClr val="0070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программа «</a:t>
            </a:r>
            <a:r>
              <a:rPr lang="ru-RU" altLang="sv-SE" sz="2600" b="1" dirty="0">
                <a:solidFill>
                  <a:srgbClr val="0070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Природа и человек»</a:t>
            </a:r>
            <a:endParaRPr lang="en-GB" altLang="sv-SE" sz="2600" b="1" dirty="0">
              <a:solidFill>
                <a:srgbClr val="0070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5597" y="6165051"/>
            <a:ext cx="304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Неман и Куршский залив</a:t>
            </a:r>
            <a:endParaRPr lang="en-GB" b="1" dirty="0">
              <a:solidFill>
                <a:srgbClr val="0070B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8996" y="3698505"/>
            <a:ext cx="2785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Луга и Лужская Губа</a:t>
            </a:r>
            <a:endParaRPr lang="en-GB" b="1" dirty="0">
              <a:solidFill>
                <a:srgbClr val="0070BA"/>
              </a:solidFill>
            </a:endParaRPr>
          </a:p>
        </p:txBody>
      </p:sp>
      <p:pic>
        <p:nvPicPr>
          <p:cNvPr id="12295" name="Picture 7" descr="Картинки по запросу wwf logo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09" y="4893223"/>
            <a:ext cx="960805" cy="11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925975" y="120492"/>
            <a:ext cx="8218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sv-SE" sz="2600" b="1" dirty="0">
                <a:solidFill>
                  <a:srgbClr val="0070BA"/>
                </a:solidFill>
                <a:latin typeface="Calibri" panose="020F0502020204030204" pitchFamily="34" charset="0"/>
              </a:rPr>
              <a:t>Баренц-Балтийская </a:t>
            </a:r>
            <a:r>
              <a:rPr lang="ru-RU" altLang="sv-SE" sz="2600" b="1" dirty="0" smtClean="0">
                <a:solidFill>
                  <a:srgbClr val="0070BA"/>
                </a:solidFill>
                <a:latin typeface="Calibri" panose="020F0502020204030204" pitchFamily="34" charset="0"/>
              </a:rPr>
              <a:t>программа «</a:t>
            </a:r>
            <a:r>
              <a:rPr lang="ru-RU" altLang="sv-SE" sz="2600" b="1" dirty="0">
                <a:solidFill>
                  <a:srgbClr val="0070BA"/>
                </a:solidFill>
                <a:latin typeface="Calibri" panose="020F0502020204030204" pitchFamily="34" charset="0"/>
              </a:rPr>
              <a:t>Природа и человек»</a:t>
            </a:r>
            <a:endParaRPr lang="en-GB" altLang="sv-SE" sz="2600" b="1" dirty="0">
              <a:solidFill>
                <a:srgbClr val="0070BA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4294207" y="3750198"/>
            <a:ext cx="4768769" cy="28357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300"/>
              </a:spcAft>
              <a:buFontTx/>
              <a:buNone/>
              <a:defRPr/>
            </a:pP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Долгосрочный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положительный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</a:t>
            </a:r>
            <a:endParaRPr lang="en-GB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улучшения экологической ситуации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 для устойчивого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общественности и местных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жителей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выполнение международных обязательств России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(ХЕЛКОМ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реализацию Года экологии и Года охраняемых природных территорий в России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endParaRPr lang="en-GB" sz="1400" dirty="0">
              <a:solidFill>
                <a:srgbClr val="0070B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81" y="3893310"/>
            <a:ext cx="2567540" cy="2883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895" y="706937"/>
            <a:ext cx="3380013" cy="26218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61190" y="694574"/>
            <a:ext cx="4552530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Экосистемный подход к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управлению ресурсами речного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бассейна (</a:t>
            </a:r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RBM)</a:t>
            </a: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Экосистемный подход в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морском пространственном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планировании</a:t>
            </a:r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(MSP)</a:t>
            </a: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участие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общественности в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природоохранной деятельности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счет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укрепления базы знаний и компетентности 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опытом и успешными примерами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4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278D1F-34F1-426A-B05C-ECACC0F87347}" vid="{C14D7094-9530-4782-A60A-3595F5A2E0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115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CCB</vt:lpstr>
      <vt:lpstr>Действия на водосборе – ключ к успеху в море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на водосборе – ключ к успеху в море</dc:title>
  <dc:creator>Mikhail Durkin</dc:creator>
  <cp:lastModifiedBy>Mikhail Durkin</cp:lastModifiedBy>
  <cp:revision>1</cp:revision>
  <dcterms:created xsi:type="dcterms:W3CDTF">2016-10-18T12:55:38Z</dcterms:created>
  <dcterms:modified xsi:type="dcterms:W3CDTF">2016-10-18T12:56:40Z</dcterms:modified>
</cp:coreProperties>
</file>