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313" r:id="rId3"/>
    <p:sldId id="314" r:id="rId4"/>
    <p:sldId id="315" r:id="rId5"/>
    <p:sldId id="316" r:id="rId6"/>
    <p:sldId id="317" r:id="rId7"/>
    <p:sldId id="318" r:id="rId8"/>
    <p:sldId id="322" r:id="rId9"/>
    <p:sldId id="319" r:id="rId10"/>
    <p:sldId id="321" r:id="rId11"/>
    <p:sldId id="309" r:id="rId12"/>
    <p:sldId id="323" r:id="rId13"/>
    <p:sldId id="324" r:id="rId14"/>
    <p:sldId id="296" r:id="rId15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89F"/>
    <a:srgbClr val="D9D9D9"/>
    <a:srgbClr val="BFBFBF"/>
    <a:srgbClr val="F2F2F2"/>
    <a:srgbClr val="A6A6A6"/>
    <a:srgbClr val="FFD966"/>
    <a:srgbClr val="65B185"/>
    <a:srgbClr val="FFE79B"/>
    <a:srgbClr val="7F6000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96" autoAdjust="0"/>
    <p:restoredTop sz="95165" autoAdjust="0"/>
  </p:normalViewPr>
  <p:slideViewPr>
    <p:cSldViewPr snapToGrid="0" showGuides="1">
      <p:cViewPr varScale="1">
        <p:scale>
          <a:sx n="115" d="100"/>
          <a:sy n="115" d="100"/>
        </p:scale>
        <p:origin x="1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Лист8!$N$6</c:f>
              <c:strCache>
                <c:ptCount val="1"/>
              </c:strCache>
            </c:strRef>
          </c:tx>
          <c:spPr>
            <a:solidFill>
              <a:srgbClr val="FFD966"/>
            </a:solidFill>
            <a:ln w="76200">
              <a:solidFill>
                <a:srgbClr val="FFD966"/>
              </a:solidFill>
            </a:ln>
            <a:effectLst/>
          </c:spPr>
          <c:invertIfNegative val="0"/>
          <c:dLbls>
            <c:dLbl>
              <c:idx val="5"/>
              <c:layout>
                <c:manualLayout>
                  <c:x val="1.421250947034341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62-463C-B0A8-BC98021E2D5C}"/>
                </c:ext>
              </c:extLst>
            </c:dLbl>
            <c:dLbl>
              <c:idx val="10"/>
              <c:layout>
                <c:manualLayout>
                  <c:x val="-1.0932699592572661E-3"/>
                  <c:y val="-4.792695716718761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62-463C-B0A8-BC98021E2D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Лист8!$M$7:$M$20</c:f>
              <c:strCache>
                <c:ptCount val="14"/>
                <c:pt idx="0">
                  <c:v>Крещение Руси</c:v>
                </c:pt>
                <c:pt idx="1">
                  <c:v>Победы Александра Невского в XIII веке</c:v>
                </c:pt>
                <c:pt idx="2">
                  <c:v>Куликовская битва</c:v>
                </c:pt>
                <c:pt idx="3">
                  <c:v>Создание Петром I Российской империи</c:v>
                </c:pt>
                <c:pt idx="4">
                  <c:v>Победа в Отечественной войне 1812 года</c:v>
                </c:pt>
                <c:pt idx="5">
                  <c:v>Отмена крепостного права</c:v>
                </c:pt>
                <c:pt idx="6">
                  <c:v>Октябрьская революция 1917 года</c:v>
                </c:pt>
                <c:pt idx="7">
                  <c:v>Победа в Великой Отечественной войне</c:v>
                </c:pt>
                <c:pt idx="8">
                  <c:v>Полет Юрия Гагарина в космос</c:v>
                </c:pt>
                <c:pt idx="9">
                  <c:v>Распад СССР</c:v>
                </c:pt>
                <c:pt idx="10">
                  <c:v>Воссоединение Крыма с Россией</c:v>
                </c:pt>
                <c:pt idx="11">
                  <c:v>Специальная военная операция</c:v>
                </c:pt>
                <c:pt idx="12">
                  <c:v>Другое</c:v>
                </c:pt>
                <c:pt idx="13">
                  <c:v>Затрудняюсь ответить</c:v>
                </c:pt>
              </c:strCache>
            </c:strRef>
          </c:cat>
          <c:val>
            <c:numRef>
              <c:f>Лист8!$N$7:$N$20</c:f>
              <c:numCache>
                <c:formatCode>General</c:formatCode>
                <c:ptCount val="14"/>
                <c:pt idx="0">
                  <c:v>39.299999999999997</c:v>
                </c:pt>
                <c:pt idx="1">
                  <c:v>22.8</c:v>
                </c:pt>
                <c:pt idx="2" formatCode="0.0">
                  <c:v>16</c:v>
                </c:pt>
                <c:pt idx="3">
                  <c:v>43.8</c:v>
                </c:pt>
                <c:pt idx="4">
                  <c:v>25.7</c:v>
                </c:pt>
                <c:pt idx="5">
                  <c:v>17.3</c:v>
                </c:pt>
                <c:pt idx="6">
                  <c:v>25.6</c:v>
                </c:pt>
                <c:pt idx="7">
                  <c:v>85.5</c:v>
                </c:pt>
                <c:pt idx="8">
                  <c:v>40.200000000000003</c:v>
                </c:pt>
                <c:pt idx="9">
                  <c:v>46.1</c:v>
                </c:pt>
                <c:pt idx="10">
                  <c:v>25.8</c:v>
                </c:pt>
                <c:pt idx="11">
                  <c:v>32.4</c:v>
                </c:pt>
                <c:pt idx="12">
                  <c:v>1.6</c:v>
                </c:pt>
                <c:pt idx="13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4C-43C5-AEE0-6095700FAC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3"/>
        <c:axId val="667342344"/>
        <c:axId val="667340384"/>
      </c:barChart>
      <c:catAx>
        <c:axId val="667342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pPr>
            <a:endParaRPr lang="ru-RU"/>
          </a:p>
        </c:txPr>
        <c:crossAx val="667340384"/>
        <c:crosses val="autoZero"/>
        <c:auto val="0"/>
        <c:lblAlgn val="ctr"/>
        <c:lblOffset val="100"/>
        <c:tickLblSkip val="1"/>
        <c:tickMarkSkip val="2"/>
        <c:noMultiLvlLbl val="0"/>
      </c:catAx>
      <c:valAx>
        <c:axId val="6673403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pPr>
            <a:endParaRPr lang="ru-RU"/>
          </a:p>
        </c:txPr>
        <c:crossAx val="667342344"/>
        <c:crosses val="autoZero"/>
        <c:crossBetween val="between"/>
      </c:valAx>
      <c:spPr>
        <a:noFill/>
        <a:ln w="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D966"/>
            </a:solidFill>
            <a:ln>
              <a:solidFill>
                <a:srgbClr val="FFD966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Лист18!$B$6:$B$9</c:f>
              <c:strCache>
                <c:ptCount val="4"/>
                <c:pt idx="0">
                  <c:v>Выходным днем</c:v>
                </c:pt>
                <c:pt idx="1">
                  <c:v>Днем гордости за Победу советского народа</c:v>
                </c:pt>
                <c:pt idx="2">
                  <c:v>Днем скорби о павших</c:v>
                </c:pt>
                <c:pt idx="3">
                  <c:v>Другое</c:v>
                </c:pt>
              </c:strCache>
            </c:strRef>
          </c:cat>
          <c:val>
            <c:numRef>
              <c:f>Лист18!$E$6:$E$9</c:f>
              <c:numCache>
                <c:formatCode>###0.0</c:formatCode>
                <c:ptCount val="4"/>
                <c:pt idx="0">
                  <c:v>4.6186895810955964</c:v>
                </c:pt>
                <c:pt idx="1">
                  <c:v>67.776584317937704</c:v>
                </c:pt>
                <c:pt idx="2">
                  <c:v>21.374865735767994</c:v>
                </c:pt>
                <c:pt idx="3">
                  <c:v>6.2298603651987108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50-4B93-98EA-98B885F29F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5444320"/>
        <c:axId val="795443928"/>
      </c:barChart>
      <c:catAx>
        <c:axId val="795444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pPr>
            <a:endParaRPr lang="ru-RU"/>
          </a:p>
        </c:txPr>
        <c:crossAx val="795443928"/>
        <c:crosses val="autoZero"/>
        <c:auto val="1"/>
        <c:lblAlgn val="ctr"/>
        <c:lblOffset val="100"/>
        <c:noMultiLvlLbl val="0"/>
      </c:catAx>
      <c:valAx>
        <c:axId val="795443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pPr>
            <a:endParaRPr lang="ru-RU"/>
          </a:p>
        </c:txPr>
        <c:crossAx val="795444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6407B-7B17-7740-43F6-715EA5533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CC1988-04F1-4305-2D46-9595EB0F8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485624-AB9B-145D-96A6-C82F8360E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8C7658-D8D2-64A7-9C85-0C2B7FE93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A14D1E-303E-3E87-D6BD-5253F9098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74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AF76-4037-2250-1640-228D01892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D0B0B8-56AF-9EE7-F20B-1979FC5D1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3C66F7-9C6E-C7AE-9C90-9960F7271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57A0F7-1D8D-9DEA-B262-6895B8A0A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939849-9FBF-1F03-46E9-A4435CB8D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09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06D09A-72B2-A0FD-C3E1-F7909BAD01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0906BC-F9EE-066B-2066-9D7DCBB58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B1699E-9447-AB90-BA90-290360C74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341BFA-D1EF-227B-EA85-253610C21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B0C104-98AD-1A66-E5AE-5DC57FF21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09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A55A70-0CFF-202C-AC36-6D94DB60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890A95-DA28-C41D-1CE2-8E36383EC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C7B3F0-6F72-1FBC-1A6C-66282A286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8724A5-F29A-C234-3A0E-F65AB72EE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3F3C6F-9CD1-4B6A-94ED-E6611765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9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E76B68-571E-1F23-207D-A6968B07B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5C3680-4400-140A-949F-F40B2EB90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B9424D-D99A-1033-BA2E-8D378BE56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C018C8-8185-B9B6-7A8D-760005811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8ADA45-EC59-EEEE-6F62-EB6953A85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041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64CA3-560D-7C70-F3E0-B19F65003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A98D01-50E5-290E-4067-B2D7DB6ACA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182A68-F514-82CA-0FD4-86B76EB7C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72D911-4DEB-C04B-D661-EACE5C57E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4ABC57-0165-9AA8-D4F9-6B35C2B59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152235-1A42-1FFC-DEFC-A1358DA59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492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3316D-9387-2BEF-2088-C1928B252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232FAFD-7442-3C5F-E850-BC498F575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B9A377-E6B6-F7E4-6BD3-F9A425A8B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8F88A21-0228-D17E-0C46-BF8260896C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50A12C8-F362-47F7-98AC-63DC89440D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B486FBD-6B3D-E332-5D8E-5372C4D6B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70CC461-933B-9372-290F-EA7B75EE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226A3B0-DA48-45CA-6707-26A3B672B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7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9F39B-2D4C-5718-4FF8-0A3D1135E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F651EC-C2F3-B3E4-BD96-1C092857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83AB3D-A31D-CD98-E171-BC6479031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828499-EC7D-9DD8-4224-9A53FF222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55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C7144BB-0B63-7BF7-23C4-12D586474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517599C-3485-7E81-3ABD-955635C3B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055ABD8-E214-F2D4-6848-0EB2EA322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927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45638-2DB6-5014-3FD4-A708CFE1D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FD81C9-81ED-2707-5260-9EB1E7A07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9138A8-2A4D-C926-A20B-FFB1F77CB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183368-8D67-EDA2-6B64-B29C9AF46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E14857-F724-9705-6310-614807D33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5DD9D9-D23D-C214-88EB-02A4A259B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3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6DF181-5922-AD7F-7711-69A987AC7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F470F5-8744-E3B4-AA10-72AA1C1195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664C64-3047-05B1-2944-E904D1BE38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F692A1-3886-72E9-89DF-A975A7D76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FD9668-0317-C424-55A2-690957212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1968C9-1784-1631-AFB3-EA7830C80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414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2AA1F0-474A-E3AB-FF83-59436127E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6D5210-4AF1-3024-FF0F-AAA6F062B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AF24DB-F413-EBD5-85BB-3E948CC258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A720D-FD4E-4527-9E19-1900E875B47C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183BF1-1FB4-4E16-4C36-33939A84C6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C18230-A854-CD60-AACF-A11F5B1E9F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A0C56-C8A9-4C65-A5A9-12CF1FE95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97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94DFB2-4677-4F4F-A3F7-B81CE1D33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44670"/>
            <a:ext cx="5565140" cy="197412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335557B-6E50-4106-952B-596EAFD6F3B8}"/>
              </a:ext>
            </a:extLst>
          </p:cNvPr>
          <p:cNvSpPr/>
          <p:nvPr/>
        </p:nvSpPr>
        <p:spPr>
          <a:xfrm>
            <a:off x="6135825" y="3041830"/>
            <a:ext cx="45719" cy="96044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42274B1-344B-4345-8570-B3F3414076B7}"/>
              </a:ext>
            </a:extLst>
          </p:cNvPr>
          <p:cNvSpPr/>
          <p:nvPr/>
        </p:nvSpPr>
        <p:spPr>
          <a:xfrm>
            <a:off x="6227265" y="3143430"/>
            <a:ext cx="45719" cy="960446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5AB5FA-AE6F-4594-81E4-C98B8EE6A6A7}"/>
              </a:ext>
            </a:extLst>
          </p:cNvPr>
          <p:cNvSpPr txBox="1"/>
          <p:nvPr/>
        </p:nvSpPr>
        <p:spPr>
          <a:xfrm>
            <a:off x="0" y="2500268"/>
            <a:ext cx="5796482" cy="224676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ОБ ИСТОРИЧЕСКОЙ ПАМЯТИ НАСЕЛЕНИЯ ЖИТЕЛЕЙ КАЛИНИНГРАДСКОЙ ОБЛАСТИ: СОЦИОЛОГИЧЕСКИЙ АНАЛИЗ</a:t>
            </a:r>
          </a:p>
          <a:p>
            <a:pPr algn="r"/>
            <a:endParaRPr lang="ru-RU" sz="2800" b="1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9" name="Равнобедренный треугольник 28">
            <a:extLst>
              <a:ext uri="{FF2B5EF4-FFF2-40B4-BE49-F238E27FC236}">
                <a16:creationId xmlns:a16="http://schemas.microsoft.com/office/drawing/2014/main" id="{7C70047D-2102-463A-A272-BD6630657FA9}"/>
              </a:ext>
            </a:extLst>
          </p:cNvPr>
          <p:cNvSpPr/>
          <p:nvPr/>
        </p:nvSpPr>
        <p:spPr>
          <a:xfrm rot="8513452">
            <a:off x="10903698" y="6214861"/>
            <a:ext cx="1885722" cy="1283433"/>
          </a:xfrm>
          <a:prstGeom prst="triangle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>
            <a:extLst>
              <a:ext uri="{FF2B5EF4-FFF2-40B4-BE49-F238E27FC236}">
                <a16:creationId xmlns:a16="http://schemas.microsoft.com/office/drawing/2014/main" id="{81EEBA9A-4C57-4A55-B6EA-A6524858F6C0}"/>
              </a:ext>
            </a:extLst>
          </p:cNvPr>
          <p:cNvSpPr/>
          <p:nvPr/>
        </p:nvSpPr>
        <p:spPr>
          <a:xfrm rot="8513452">
            <a:off x="11026353" y="6269356"/>
            <a:ext cx="1760672" cy="1215084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>
            <a:extLst>
              <a:ext uri="{FF2B5EF4-FFF2-40B4-BE49-F238E27FC236}">
                <a16:creationId xmlns:a16="http://schemas.microsoft.com/office/drawing/2014/main" id="{7FE6FBE4-6B85-4435-B3DE-9BB1349D56F4}"/>
              </a:ext>
            </a:extLst>
          </p:cNvPr>
          <p:cNvSpPr/>
          <p:nvPr/>
        </p:nvSpPr>
        <p:spPr>
          <a:xfrm rot="8513452">
            <a:off x="11224359" y="6337746"/>
            <a:ext cx="1539043" cy="1215084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C3BD4E-2409-45D3-896A-B2E0747A7088}"/>
              </a:ext>
            </a:extLst>
          </p:cNvPr>
          <p:cNvSpPr txBox="1"/>
          <p:nvPr/>
        </p:nvSpPr>
        <p:spPr>
          <a:xfrm>
            <a:off x="6520887" y="2951069"/>
            <a:ext cx="5374385" cy="12926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МЕГЕМ Максим Евгеньевич</a:t>
            </a:r>
            <a:endParaRPr lang="ru-RU" sz="7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ru-RU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/>
            </a:r>
            <a:br>
              <a:rPr lang="ru-RU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ru-RU" sz="1400" dirty="0" smtClean="0">
                <a:latin typeface="Segoe UI Semilight" panose="020B0402040204020203" pitchFamily="34" charset="0"/>
                <a:ea typeface="Fira Sans Light" panose="020B0403050000020004" pitchFamily="34" charset="0"/>
                <a:cs typeface="Segoe UI Semilight" panose="020B0402040204020203" pitchFamily="34" charset="0"/>
              </a:rPr>
              <a:t>директор Центра исследований исторической памяти Института геополитических и региональных исследований БФУ им. И. Канта, кандидат исторических наук</a:t>
            </a:r>
            <a:endParaRPr lang="ru-RU" sz="1400" b="1" dirty="0">
              <a:latin typeface="Segoe UI Semilight" panose="020B0402040204020203" pitchFamily="34" charset="0"/>
              <a:ea typeface="Fira Sans Light" panose="020B0403050000020004" pitchFamily="34" charset="0"/>
              <a:cs typeface="Segoe UI Semilight" panose="020B0402040204020203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8D73BC6-DB71-4E8F-81CE-FB1C3C539098}"/>
              </a:ext>
            </a:extLst>
          </p:cNvPr>
          <p:cNvCxnSpPr>
            <a:cxnSpLocks/>
          </p:cNvCxnSpPr>
          <p:nvPr/>
        </p:nvCxnSpPr>
        <p:spPr>
          <a:xfrm>
            <a:off x="6615188" y="3452150"/>
            <a:ext cx="45428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72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7B9774-E1EE-423F-A87A-FA9D6684A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10539028" y="130510"/>
            <a:ext cx="1343506" cy="9643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256D2C-813A-44AD-8BD4-00D5A6508E69}"/>
              </a:ext>
            </a:extLst>
          </p:cNvPr>
          <p:cNvSpPr txBox="1"/>
          <p:nvPr/>
        </p:nvSpPr>
        <p:spPr>
          <a:xfrm>
            <a:off x="589281" y="281020"/>
            <a:ext cx="91199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Какие события / процессы в истории Калининградской области для вас являются самыми значимыми?</a:t>
            </a:r>
          </a:p>
          <a:p>
            <a:r>
              <a:rPr lang="ru-RU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(распределение по возрасту, полузакрытый вопрос, до трех ответов)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3D5F64-ABB9-4A1E-82FE-117D6ECE20F1}"/>
              </a:ext>
            </a:extLst>
          </p:cNvPr>
          <p:cNvSpPr/>
          <p:nvPr/>
        </p:nvSpPr>
        <p:spPr>
          <a:xfrm>
            <a:off x="406401" y="565548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365E46-ED09-4014-8E43-0867AF6487DE}"/>
              </a:ext>
            </a:extLst>
          </p:cNvPr>
          <p:cNvSpPr/>
          <p:nvPr/>
        </p:nvSpPr>
        <p:spPr>
          <a:xfrm>
            <a:off x="497841" y="565018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136981"/>
              </p:ext>
            </p:extLst>
          </p:nvPr>
        </p:nvGraphicFramePr>
        <p:xfrm>
          <a:off x="406400" y="1444658"/>
          <a:ext cx="11099222" cy="5174985"/>
        </p:xfrm>
        <a:graphic>
          <a:graphicData uri="http://schemas.openxmlformats.org/drawingml/2006/table">
            <a:tbl>
              <a:tblPr firstRow="1" firstCol="1" bandRow="1"/>
              <a:tblGrid>
                <a:gridCol w="6260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77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617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18-24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25-35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36-54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55+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Всего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96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Посещение края Петром I в составе Великого посольства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25,0%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22,1%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22,9%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27,2%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24,6%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Семилетняя война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23,1%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11,0%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19,0%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16,6%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17,2%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Наполеоновские войны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17,6%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18,4%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34,0%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25,6%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26,5%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64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Первая мировая война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27,8%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20,2%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16,7%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12,9%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17,0%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Восточно-Прусская операция Красной армии и штурм Кёнигсберга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67,6%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73,6%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80,2%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81,5%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78,3%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Переименование Кёнигсберга в Калининград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24,1%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31,9%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15,6%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23,5%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22,1%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Заселение края советскими людьми в послевоенные годы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23,1%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30,7%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28,0%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36,1%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31,0%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Превращение области в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эксклав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 России на Балтике в 1991 г.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12,0%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14,1%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9,9%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11,1%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Чемпионат мира по футболу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15,7%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27,0%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21,2%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12,9%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18,4%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Пандемия COVID-19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18,5%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11,0%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7,6%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4,7%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Затрудняюсь ответить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4,6%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4,3%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3,2%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3,7%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Другое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0,9%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4,3%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1,7%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1,6%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53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D3B5B04-BA32-4AC7-9F54-FCF935DD248F}"/>
              </a:ext>
            </a:extLst>
          </p:cNvPr>
          <p:cNvSpPr/>
          <p:nvPr/>
        </p:nvSpPr>
        <p:spPr>
          <a:xfrm>
            <a:off x="0" y="0"/>
            <a:ext cx="7126234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: шеврон 80">
            <a:extLst>
              <a:ext uri="{FF2B5EF4-FFF2-40B4-BE49-F238E27FC236}">
                <a16:creationId xmlns:a16="http://schemas.microsoft.com/office/drawing/2014/main" id="{349BB1B3-4E6F-49CC-8DE4-BE768928C3AA}"/>
              </a:ext>
            </a:extLst>
          </p:cNvPr>
          <p:cNvSpPr/>
          <p:nvPr/>
        </p:nvSpPr>
        <p:spPr>
          <a:xfrm>
            <a:off x="1867986" y="-13400"/>
            <a:ext cx="4086163" cy="6884799"/>
          </a:xfrm>
          <a:prstGeom prst="chevron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: шеврон 42">
            <a:extLst>
              <a:ext uri="{FF2B5EF4-FFF2-40B4-BE49-F238E27FC236}">
                <a16:creationId xmlns:a16="http://schemas.microsoft.com/office/drawing/2014/main" id="{C65396AE-4339-4CCB-BE4D-55D1962B4235}"/>
              </a:ext>
            </a:extLst>
          </p:cNvPr>
          <p:cNvSpPr/>
          <p:nvPr/>
        </p:nvSpPr>
        <p:spPr>
          <a:xfrm>
            <a:off x="5117596" y="0"/>
            <a:ext cx="4086163" cy="688479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7CF562A-C52E-4E20-AF6F-49A040882E78}"/>
              </a:ext>
            </a:extLst>
          </p:cNvPr>
          <p:cNvSpPr/>
          <p:nvPr/>
        </p:nvSpPr>
        <p:spPr>
          <a:xfrm>
            <a:off x="3070776" y="5034972"/>
            <a:ext cx="8879365" cy="1615551"/>
          </a:xfrm>
          <a:prstGeom prst="rect">
            <a:avLst/>
          </a:prstGeom>
          <a:noFill/>
          <a:ln w="1905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EBE15CFE-C848-4C08-B873-49704C5D9B37}"/>
              </a:ext>
            </a:extLst>
          </p:cNvPr>
          <p:cNvSpPr/>
          <p:nvPr/>
        </p:nvSpPr>
        <p:spPr>
          <a:xfrm>
            <a:off x="267030" y="377407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894FDCB2-7C2D-49C8-89AD-F95AF6B1FD96}"/>
              </a:ext>
            </a:extLst>
          </p:cNvPr>
          <p:cNvSpPr/>
          <p:nvPr/>
        </p:nvSpPr>
        <p:spPr>
          <a:xfrm>
            <a:off x="358470" y="380687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B65B202-FCD9-431F-B27D-73040FAA969F}"/>
              </a:ext>
            </a:extLst>
          </p:cNvPr>
          <p:cNvSpPr txBox="1"/>
          <p:nvPr/>
        </p:nvSpPr>
        <p:spPr>
          <a:xfrm>
            <a:off x="3112198" y="5094263"/>
            <a:ext cx="88578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Фокус-групповые исследования свидетельствуют о «трудностях понимания», возникающих у молодежи и представителей других возрастных групп при восприятии мест памяти, связанных с историей Великой Отечественной войны.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89889" y="1231276"/>
            <a:ext cx="8886924" cy="1655158"/>
            <a:chOff x="316834" y="1402693"/>
            <a:chExt cx="8886924" cy="1655158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659E26F-60F8-48B3-8CF3-7873652B6A2D}"/>
                </a:ext>
              </a:extLst>
            </p:cNvPr>
            <p:cNvSpPr txBox="1"/>
            <p:nvPr/>
          </p:nvSpPr>
          <p:spPr>
            <a:xfrm>
              <a:off x="445947" y="1488191"/>
              <a:ext cx="8693868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ru-RU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Результаты опроса свидетельствуют о важности максимально более широкого использования в целях пропаганды истории интернет-пространства, популярных сетевых площадок и форматов, цифровых технологий. </a:t>
              </a:r>
              <a:endPara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76218753-07F9-4B9C-A483-4A7798AC0744}"/>
                </a:ext>
              </a:extLst>
            </p:cNvPr>
            <p:cNvSpPr/>
            <p:nvPr/>
          </p:nvSpPr>
          <p:spPr>
            <a:xfrm>
              <a:off x="316834" y="1402693"/>
              <a:ext cx="8886924" cy="1655157"/>
            </a:xfrm>
            <a:prstGeom prst="rect">
              <a:avLst/>
            </a:prstGeom>
            <a:noFill/>
            <a:ln w="19050">
              <a:solidFill>
                <a:srgbClr val="FFD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2147526" y="3197952"/>
            <a:ext cx="8509862" cy="1571956"/>
            <a:chOff x="1851311" y="3426703"/>
            <a:chExt cx="8509862" cy="1571956"/>
          </a:xfrm>
        </p:grpSpPr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3998AC96-53AA-438B-A3CF-D1D5DCE22E65}"/>
                </a:ext>
              </a:extLst>
            </p:cNvPr>
            <p:cNvSpPr/>
            <p:nvPr/>
          </p:nvSpPr>
          <p:spPr>
            <a:xfrm>
              <a:off x="1851311" y="3426703"/>
              <a:ext cx="8509862" cy="1525502"/>
            </a:xfrm>
            <a:prstGeom prst="rect">
              <a:avLst/>
            </a:prstGeom>
            <a:noFill/>
            <a:ln w="19050">
              <a:solidFill>
                <a:srgbClr val="FFD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04FC029-EDE1-4CEE-B1A5-F539F3C1361A}"/>
                </a:ext>
              </a:extLst>
            </p:cNvPr>
            <p:cNvSpPr txBox="1"/>
            <p:nvPr/>
          </p:nvSpPr>
          <p:spPr>
            <a:xfrm>
              <a:off x="1983036" y="3428999"/>
              <a:ext cx="82464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В настоящее время только память о Великой Отечественной войне (Восточно-Прусской операции 1945 г.) является самым главным объединяющим сюжетом для всех возрастных групп калининградцев. 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92EC4EDC-79B9-4A4E-9812-8699D83EA22A}"/>
              </a:ext>
            </a:extLst>
          </p:cNvPr>
          <p:cNvSpPr txBox="1"/>
          <p:nvPr/>
        </p:nvSpPr>
        <p:spPr>
          <a:xfrm>
            <a:off x="445947" y="436904"/>
            <a:ext cx="5069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ВЫВОДЫ</a:t>
            </a:r>
            <a:endParaRPr lang="ru-RU" sz="28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1C70B3A-B122-4212-893B-1D4948F5C4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267030" y="5982734"/>
            <a:ext cx="1152648" cy="827353"/>
          </a:xfrm>
          <a:prstGeom prst="rect">
            <a:avLst/>
          </a:prstGeom>
        </p:spPr>
      </p:pic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8" b="98356" l="21250" r="79432">
                        <a14:foregroundMark x1="50000" y1="78774" x2="50000" y2="78774"/>
                        <a14:foregroundMark x1="42159" y1="35575" x2="42159" y2="35575"/>
                        <a14:foregroundMark x1="45000" y1="45142" x2="45000" y2="45142"/>
                        <a14:foregroundMark x1="45568" y1="53961" x2="45568" y2="53961"/>
                        <a14:foregroundMark x1="32727" y1="62033" x2="32727" y2="62033"/>
                        <a14:foregroundMark x1="50568" y1="61286" x2="50568" y2="61286"/>
                        <a14:foregroundMark x1="34432" y1="70703" x2="34432" y2="707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43" r="21092" b="3957"/>
          <a:stretch/>
        </p:blipFill>
        <p:spPr bwMode="auto">
          <a:xfrm>
            <a:off x="9899638" y="140066"/>
            <a:ext cx="1911928" cy="218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63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D3B5B04-BA32-4AC7-9F54-FCF935DD248F}"/>
              </a:ext>
            </a:extLst>
          </p:cNvPr>
          <p:cNvSpPr/>
          <p:nvPr/>
        </p:nvSpPr>
        <p:spPr>
          <a:xfrm>
            <a:off x="0" y="0"/>
            <a:ext cx="7126234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: шеврон 80">
            <a:extLst>
              <a:ext uri="{FF2B5EF4-FFF2-40B4-BE49-F238E27FC236}">
                <a16:creationId xmlns:a16="http://schemas.microsoft.com/office/drawing/2014/main" id="{349BB1B3-4E6F-49CC-8DE4-BE768928C3AA}"/>
              </a:ext>
            </a:extLst>
          </p:cNvPr>
          <p:cNvSpPr/>
          <p:nvPr/>
        </p:nvSpPr>
        <p:spPr>
          <a:xfrm>
            <a:off x="1867986" y="-13400"/>
            <a:ext cx="4086163" cy="6884799"/>
          </a:xfrm>
          <a:prstGeom prst="chevron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: шеврон 42">
            <a:extLst>
              <a:ext uri="{FF2B5EF4-FFF2-40B4-BE49-F238E27FC236}">
                <a16:creationId xmlns:a16="http://schemas.microsoft.com/office/drawing/2014/main" id="{C65396AE-4339-4CCB-BE4D-55D1962B4235}"/>
              </a:ext>
            </a:extLst>
          </p:cNvPr>
          <p:cNvSpPr/>
          <p:nvPr/>
        </p:nvSpPr>
        <p:spPr>
          <a:xfrm>
            <a:off x="5117596" y="0"/>
            <a:ext cx="4086163" cy="688479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EBE15CFE-C848-4C08-B873-49704C5D9B37}"/>
              </a:ext>
            </a:extLst>
          </p:cNvPr>
          <p:cNvSpPr/>
          <p:nvPr/>
        </p:nvSpPr>
        <p:spPr>
          <a:xfrm>
            <a:off x="267030" y="377407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894FDCB2-7C2D-49C8-89AD-F95AF6B1FD96}"/>
              </a:ext>
            </a:extLst>
          </p:cNvPr>
          <p:cNvSpPr/>
          <p:nvPr/>
        </p:nvSpPr>
        <p:spPr>
          <a:xfrm>
            <a:off x="358470" y="380687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2EC4EDC-79B9-4A4E-9812-8699D83EA22A}"/>
              </a:ext>
            </a:extLst>
          </p:cNvPr>
          <p:cNvSpPr txBox="1"/>
          <p:nvPr/>
        </p:nvSpPr>
        <p:spPr>
          <a:xfrm>
            <a:off x="411189" y="439746"/>
            <a:ext cx="5069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РЕКОМЕНДАЦИИ</a:t>
            </a:r>
            <a:endParaRPr lang="ru-RU" sz="28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1C70B3A-B122-4212-893B-1D4948F5C4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267030" y="5982734"/>
            <a:ext cx="1152648" cy="827353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671971C-222B-4D53-AC64-9D27C7D01841}"/>
              </a:ext>
            </a:extLst>
          </p:cNvPr>
          <p:cNvSpPr/>
          <p:nvPr/>
        </p:nvSpPr>
        <p:spPr>
          <a:xfrm>
            <a:off x="381329" y="1149219"/>
            <a:ext cx="5213623" cy="4875794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Необходима реализация комплекса эффективных </a:t>
            </a:r>
            <a:r>
              <a:rPr lang="ru-RU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коммеморативных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практик:</a:t>
            </a:r>
          </a:p>
          <a:p>
            <a:pPr algn="ctr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а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)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Актуализация прошлого.</a:t>
            </a:r>
          </a:p>
          <a:p>
            <a:pPr algn="ctr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б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)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Формирование эмоциональных связей через практическую деятельность.</a:t>
            </a:r>
          </a:p>
          <a:p>
            <a:pPr algn="ctr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в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)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Более активное использование цифровых технологий, интернет-пространства.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671971C-222B-4D53-AC64-9D27C7D01841}"/>
              </a:ext>
            </a:extLst>
          </p:cNvPr>
          <p:cNvSpPr/>
          <p:nvPr/>
        </p:nvSpPr>
        <p:spPr>
          <a:xfrm>
            <a:off x="6237749" y="1337530"/>
            <a:ext cx="5616199" cy="2569452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Необходимо улучшать инфраструктуру имеющихся «мест памяти». </a:t>
            </a:r>
          </a:p>
          <a:p>
            <a:pPr algn="ctr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а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)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Расположение и удобство посещения. </a:t>
            </a:r>
          </a:p>
          <a:p>
            <a:pPr algn="ctr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б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)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Информационное сопровождение. </a:t>
            </a:r>
          </a:p>
          <a:p>
            <a:pPr algn="ctr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в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)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Интеграция в социальные практики, ритуалы.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671971C-222B-4D53-AC64-9D27C7D01841}"/>
              </a:ext>
            </a:extLst>
          </p:cNvPr>
          <p:cNvSpPr/>
          <p:nvPr/>
        </p:nvSpPr>
        <p:spPr>
          <a:xfrm>
            <a:off x="6237748" y="4219142"/>
            <a:ext cx="5616199" cy="1510759"/>
          </a:xfrm>
          <a:prstGeom prst="rect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Активное использование потенциала областной топонимики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– </a:t>
            </a:r>
          </a:p>
          <a:p>
            <a:pPr algn="ctr"/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необходимое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условие эффективной политики памяти. </a:t>
            </a: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802" y="106045"/>
            <a:ext cx="1201145" cy="108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75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D3B5B04-BA32-4AC7-9F54-FCF935DD248F}"/>
              </a:ext>
            </a:extLst>
          </p:cNvPr>
          <p:cNvSpPr/>
          <p:nvPr/>
        </p:nvSpPr>
        <p:spPr>
          <a:xfrm>
            <a:off x="105436" y="0"/>
            <a:ext cx="7126234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: шеврон 80">
            <a:extLst>
              <a:ext uri="{FF2B5EF4-FFF2-40B4-BE49-F238E27FC236}">
                <a16:creationId xmlns:a16="http://schemas.microsoft.com/office/drawing/2014/main" id="{349BB1B3-4E6F-49CC-8DE4-BE768928C3AA}"/>
              </a:ext>
            </a:extLst>
          </p:cNvPr>
          <p:cNvSpPr/>
          <p:nvPr/>
        </p:nvSpPr>
        <p:spPr>
          <a:xfrm>
            <a:off x="1867986" y="-13400"/>
            <a:ext cx="4086163" cy="6884799"/>
          </a:xfrm>
          <a:prstGeom prst="chevron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: шеврон 42">
            <a:extLst>
              <a:ext uri="{FF2B5EF4-FFF2-40B4-BE49-F238E27FC236}">
                <a16:creationId xmlns:a16="http://schemas.microsoft.com/office/drawing/2014/main" id="{C65396AE-4339-4CCB-BE4D-55D1962B4235}"/>
              </a:ext>
            </a:extLst>
          </p:cNvPr>
          <p:cNvSpPr/>
          <p:nvPr/>
        </p:nvSpPr>
        <p:spPr>
          <a:xfrm>
            <a:off x="5117596" y="0"/>
            <a:ext cx="4086163" cy="688479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EBE15CFE-C848-4C08-B873-49704C5D9B37}"/>
              </a:ext>
            </a:extLst>
          </p:cNvPr>
          <p:cNvSpPr/>
          <p:nvPr/>
        </p:nvSpPr>
        <p:spPr>
          <a:xfrm>
            <a:off x="267030" y="377407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894FDCB2-7C2D-49C8-89AD-F95AF6B1FD96}"/>
              </a:ext>
            </a:extLst>
          </p:cNvPr>
          <p:cNvSpPr/>
          <p:nvPr/>
        </p:nvSpPr>
        <p:spPr>
          <a:xfrm>
            <a:off x="358470" y="380687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2EC4EDC-79B9-4A4E-9812-8699D83EA22A}"/>
              </a:ext>
            </a:extLst>
          </p:cNvPr>
          <p:cNvSpPr txBox="1"/>
          <p:nvPr/>
        </p:nvSpPr>
        <p:spPr>
          <a:xfrm>
            <a:off x="411189" y="439746"/>
            <a:ext cx="5069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Примеры</a:t>
            </a:r>
            <a:endParaRPr lang="ru-RU" sz="28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1C70B3A-B122-4212-893B-1D4948F5C4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267030" y="5982734"/>
            <a:ext cx="1152648" cy="8273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70" y="1020454"/>
            <a:ext cx="5533416" cy="41500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3377" y="1020455"/>
            <a:ext cx="5533416" cy="415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7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E71F498-1A79-4C31-B211-ED2644F9A505}"/>
              </a:ext>
            </a:extLst>
          </p:cNvPr>
          <p:cNvSpPr/>
          <p:nvPr/>
        </p:nvSpPr>
        <p:spPr>
          <a:xfrm>
            <a:off x="0" y="1289170"/>
            <a:ext cx="7126234" cy="80668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4A9364C5-4C01-4FCD-90F0-09EB4104192B}"/>
              </a:ext>
            </a:extLst>
          </p:cNvPr>
          <p:cNvSpPr/>
          <p:nvPr/>
        </p:nvSpPr>
        <p:spPr>
          <a:xfrm>
            <a:off x="1773074" y="3057021"/>
            <a:ext cx="484274" cy="4880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BE1D2B9B-12B3-4D46-9369-8DFC56101F3E}"/>
              </a:ext>
            </a:extLst>
          </p:cNvPr>
          <p:cNvSpPr/>
          <p:nvPr/>
        </p:nvSpPr>
        <p:spPr>
          <a:xfrm>
            <a:off x="51104" y="4772151"/>
            <a:ext cx="484274" cy="4880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усеченные противолежащие углы 4">
            <a:extLst>
              <a:ext uri="{FF2B5EF4-FFF2-40B4-BE49-F238E27FC236}">
                <a16:creationId xmlns:a16="http://schemas.microsoft.com/office/drawing/2014/main" id="{1F64CC46-6238-40F3-BDBC-63A5E806FEB0}"/>
              </a:ext>
            </a:extLst>
          </p:cNvPr>
          <p:cNvSpPr/>
          <p:nvPr/>
        </p:nvSpPr>
        <p:spPr>
          <a:xfrm>
            <a:off x="304686" y="3320609"/>
            <a:ext cx="1704434" cy="1700123"/>
          </a:xfrm>
          <a:prstGeom prst="snip2Diag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7C393C-B8E8-4514-A298-0A476A984EF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351" y="3485512"/>
            <a:ext cx="1704434" cy="17044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620A64-5DB5-49C6-9DD5-46CD8B4E466A}"/>
              </a:ext>
            </a:extLst>
          </p:cNvPr>
          <p:cNvSpPr txBox="1"/>
          <p:nvPr/>
        </p:nvSpPr>
        <p:spPr>
          <a:xfrm>
            <a:off x="1652950" y="4223973"/>
            <a:ext cx="38812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СВЯЗАТЬСЯ МОЖНО ПО ПОЧТЕ: </a:t>
            </a:r>
            <a:endParaRPr lang="en-US" sz="14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ctr"/>
            <a:r>
              <a:rPr lang="en-US" sz="14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mmegem@kantiana.ru</a:t>
            </a:r>
            <a:endParaRPr lang="ru-RU" sz="1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/>
            <a:r>
              <a:rPr lang="en-US" sz="14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megem@yandex.ru</a:t>
            </a:r>
            <a:endParaRPr lang="ru-RU" sz="1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US" sz="1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FC3815-2D5A-48F0-8A76-55987CC368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710" y="412843"/>
            <a:ext cx="3413760" cy="12109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4D2B5F-36D5-4526-8B3A-C8DF37C311C9}"/>
              </a:ext>
            </a:extLst>
          </p:cNvPr>
          <p:cNvSpPr txBox="1"/>
          <p:nvPr/>
        </p:nvSpPr>
        <p:spPr>
          <a:xfrm>
            <a:off x="2033546" y="1430900"/>
            <a:ext cx="712623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СПАСИБО ЗА ВНИМАНИЕ</a:t>
            </a:r>
            <a:endParaRPr lang="ru-RU" sz="1600" b="1" dirty="0">
              <a:latin typeface="Segoe UI Semilight" panose="020B0402040204020203" pitchFamily="34" charset="0"/>
              <a:ea typeface="Fira Sans Light" panose="020B04030500000200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A0AE44-69E1-45EB-8594-936D8AFBB9DD}"/>
              </a:ext>
            </a:extLst>
          </p:cNvPr>
          <p:cNvSpPr txBox="1"/>
          <p:nvPr/>
        </p:nvSpPr>
        <p:spPr>
          <a:xfrm>
            <a:off x="450425" y="2516930"/>
            <a:ext cx="6234341" cy="19697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Центр исследований исторической памяти и Социологическая лаборатория Института геополитических и региональных исследований</a:t>
            </a:r>
            <a:endParaRPr lang="ru-RU" sz="7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/>
            <a:r>
              <a:rPr lang="ru-RU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/>
            </a:r>
            <a:br>
              <a:rPr lang="ru-RU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ru-RU" sz="1400" b="1" dirty="0">
              <a:latin typeface="Segoe UI Semilight" panose="020B0402040204020203" pitchFamily="34" charset="0"/>
              <a:ea typeface="Fira Sans Light" panose="020B0403050000020004" pitchFamily="34" charset="0"/>
              <a:cs typeface="Segoe UI Semilight" panose="020B0402040204020203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6778491-1A73-4D90-A499-3724818D6D55}"/>
              </a:ext>
            </a:extLst>
          </p:cNvPr>
          <p:cNvCxnSpPr>
            <a:cxnSpLocks/>
          </p:cNvCxnSpPr>
          <p:nvPr/>
        </p:nvCxnSpPr>
        <p:spPr>
          <a:xfrm>
            <a:off x="1277435" y="4069215"/>
            <a:ext cx="45428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id="{50C8C284-3B15-48D5-9D33-07408456FB01}"/>
              </a:ext>
            </a:extLst>
          </p:cNvPr>
          <p:cNvSpPr/>
          <p:nvPr/>
        </p:nvSpPr>
        <p:spPr>
          <a:xfrm rot="8513452">
            <a:off x="10903698" y="6214861"/>
            <a:ext cx="1885722" cy="1283433"/>
          </a:xfrm>
          <a:prstGeom prst="triangle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id="{AA866B66-92EF-40D5-83E5-197AE5A6C126}"/>
              </a:ext>
            </a:extLst>
          </p:cNvPr>
          <p:cNvSpPr/>
          <p:nvPr/>
        </p:nvSpPr>
        <p:spPr>
          <a:xfrm rot="8513452">
            <a:off x="11026353" y="6269356"/>
            <a:ext cx="1760672" cy="1215084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id="{11429FFA-5D15-424B-9CA6-814EF73DA761}"/>
              </a:ext>
            </a:extLst>
          </p:cNvPr>
          <p:cNvSpPr/>
          <p:nvPr/>
        </p:nvSpPr>
        <p:spPr>
          <a:xfrm rot="8513452">
            <a:off x="11224359" y="6337746"/>
            <a:ext cx="1539043" cy="1215084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4F56A57-6C71-43E0-8EDF-4722204BFB87}"/>
              </a:ext>
            </a:extLst>
          </p:cNvPr>
          <p:cNvCxnSpPr>
            <a:cxnSpLocks/>
          </p:cNvCxnSpPr>
          <p:nvPr/>
        </p:nvCxnSpPr>
        <p:spPr>
          <a:xfrm>
            <a:off x="7213599" y="3357601"/>
            <a:ext cx="45428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463DD4C-5430-4A2A-8147-82FFFDFE2FB5}"/>
              </a:ext>
            </a:extLst>
          </p:cNvPr>
          <p:cNvSpPr txBox="1"/>
          <p:nvPr/>
        </p:nvSpPr>
        <p:spPr>
          <a:xfrm>
            <a:off x="7213599" y="2824707"/>
            <a:ext cx="4542808" cy="8617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Институт в интернете</a:t>
            </a:r>
            <a:endParaRPr lang="ru-RU" sz="7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ru-RU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/>
            </a:r>
            <a:br>
              <a:rPr lang="ru-RU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ru-RU" sz="1400" b="1" dirty="0">
              <a:latin typeface="Segoe UI Semilight" panose="020B0402040204020203" pitchFamily="34" charset="0"/>
              <a:ea typeface="Fira Sans Light" panose="020B0403050000020004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64120A9-A638-42D6-A16C-A9E652D22E8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201" y="3463095"/>
            <a:ext cx="1749269" cy="17492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1175" y="5140481"/>
            <a:ext cx="1645636" cy="164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9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6440">
            <a:off x="8603363" y="2513062"/>
            <a:ext cx="2871328" cy="228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7B9774-E1EE-423F-A87A-FA9D6684A9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10539028" y="130510"/>
            <a:ext cx="1343506" cy="9643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256D2C-813A-44AD-8BD4-00D5A6508E69}"/>
              </a:ext>
            </a:extLst>
          </p:cNvPr>
          <p:cNvSpPr txBox="1"/>
          <p:nvPr/>
        </p:nvSpPr>
        <p:spPr>
          <a:xfrm>
            <a:off x="589281" y="465686"/>
            <a:ext cx="84326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Откуда вы черпаете информацию по истории России</a:t>
            </a:r>
            <a:r>
              <a:rPr lang="ru-RU" sz="24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?</a:t>
            </a:r>
          </a:p>
          <a:p>
            <a:r>
              <a:rPr lang="ru-RU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(распределение по возрасту, полузакрытый вопрос, до трех вариантов ответов)</a:t>
            </a: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4677">
            <a:off x="613680" y="4259298"/>
            <a:ext cx="2092968" cy="209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0944">
            <a:off x="5400623" y="4113361"/>
            <a:ext cx="2430897" cy="136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3D5F64-ABB9-4A1E-82FE-117D6ECE20F1}"/>
              </a:ext>
            </a:extLst>
          </p:cNvPr>
          <p:cNvSpPr/>
          <p:nvPr/>
        </p:nvSpPr>
        <p:spPr>
          <a:xfrm>
            <a:off x="406401" y="565548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2970">
            <a:off x="3950678" y="1276804"/>
            <a:ext cx="1693067" cy="169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365E46-ED09-4014-8E43-0867AF6487DE}"/>
              </a:ext>
            </a:extLst>
          </p:cNvPr>
          <p:cNvSpPr/>
          <p:nvPr/>
        </p:nvSpPr>
        <p:spPr>
          <a:xfrm>
            <a:off x="497841" y="565018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005880"/>
              </p:ext>
            </p:extLst>
          </p:nvPr>
        </p:nvGraphicFramePr>
        <p:xfrm>
          <a:off x="1015442" y="1513552"/>
          <a:ext cx="10530345" cy="4635742"/>
        </p:xfrm>
        <a:graphic>
          <a:graphicData uri="http://schemas.openxmlformats.org/drawingml/2006/table">
            <a:tbl>
              <a:tblPr firstRow="1" firstCol="1" bandRow="1"/>
              <a:tblGrid>
                <a:gridCol w="4666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2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25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25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617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18-24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25-35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36-54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55+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Всего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96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Учебники по истории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47,7%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39,5%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38,2%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39,8%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40,1%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ea typeface="+mn-ea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Научная литература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15,9%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14,2%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12,5%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9,0%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11,8%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ea typeface="+mn-ea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Воспоминания и рассказы близких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23,4%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27,2%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28,3%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35,6%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30,4%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ea typeface="+mn-ea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Интернет-ресурсы (сайты, Интернет-СМИ,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YouTube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, 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RuTube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, ВК видео и пр.)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75,7%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74,7%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68,0%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52,2%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63,9%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ea typeface="+mn-ea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Социальные сети и мессенджеры (</a:t>
                      </a:r>
                      <a:r>
                        <a:rPr lang="ru-RU" sz="1800" b="1" kern="1200" dirty="0" err="1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ВКонтакте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, Одноклассники, Telegram и пр.)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28,0%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22,8%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27,8%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15,6%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22,4%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ea typeface="+mn-ea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Художественная литература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10,3%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11,1%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14,4%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26,1%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17,9%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ea typeface="+mn-ea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Музеи и туристические поездки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21,5%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25,9%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20,1%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22,7%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22,2%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ea typeface="+mn-ea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Телевидение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17,8%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23,5%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36,5%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54,9%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39,4%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ea typeface="+mn-ea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Историей России не интересуюсь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5,6%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8,6%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5,9%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2,9%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5,2%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ea typeface="+mn-ea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Другое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2,8%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2,5%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1,1%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2,6%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2,1%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Segoe UI Semilight" panose="020B0402040204020203" pitchFamily="34" charset="0"/>
                        <a:ea typeface="+mn-ea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58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7B9774-E1EE-423F-A87A-FA9D6684A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10539028" y="130510"/>
            <a:ext cx="1343506" cy="9643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256D2C-813A-44AD-8BD4-00D5A6508E69}"/>
              </a:ext>
            </a:extLst>
          </p:cNvPr>
          <p:cNvSpPr txBox="1"/>
          <p:nvPr/>
        </p:nvSpPr>
        <p:spPr>
          <a:xfrm>
            <a:off x="589281" y="565018"/>
            <a:ext cx="84326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Какие события или процессы в российской истории, на Ваш взгляд, являются самыми значимыми?</a:t>
            </a:r>
          </a:p>
          <a:p>
            <a:r>
              <a:rPr lang="ru-RU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(</a:t>
            </a:r>
            <a:r>
              <a:rPr lang="ru-RU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полузакрытый вопрос, не более 5 вариантов)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3D5F64-ABB9-4A1E-82FE-117D6ECE20F1}"/>
              </a:ext>
            </a:extLst>
          </p:cNvPr>
          <p:cNvSpPr/>
          <p:nvPr/>
        </p:nvSpPr>
        <p:spPr>
          <a:xfrm>
            <a:off x="403399" y="849016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365E46-ED09-4014-8E43-0867AF6487DE}"/>
              </a:ext>
            </a:extLst>
          </p:cNvPr>
          <p:cNvSpPr/>
          <p:nvPr/>
        </p:nvSpPr>
        <p:spPr>
          <a:xfrm>
            <a:off x="496340" y="849016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722382289"/>
              </p:ext>
            </p:extLst>
          </p:nvPr>
        </p:nvGraphicFramePr>
        <p:xfrm>
          <a:off x="266007" y="1623452"/>
          <a:ext cx="11616527" cy="4858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557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7B9774-E1EE-423F-A87A-FA9D6684A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10539028" y="130510"/>
            <a:ext cx="1343506" cy="9643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256D2C-813A-44AD-8BD4-00D5A6508E69}"/>
              </a:ext>
            </a:extLst>
          </p:cNvPr>
          <p:cNvSpPr txBox="1"/>
          <p:nvPr/>
        </p:nvSpPr>
        <p:spPr>
          <a:xfrm>
            <a:off x="589281" y="281020"/>
            <a:ext cx="84326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Какие события или процессы в российской истории, на Ваш взгляд, </a:t>
            </a:r>
            <a:r>
              <a:rPr lang="ru-RU" sz="24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являются </a:t>
            </a:r>
            <a:r>
              <a:rPr lang="ru-RU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самыми значимыми?</a:t>
            </a:r>
          </a:p>
          <a:p>
            <a:r>
              <a:rPr lang="ru-RU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(распределение по возрасту, полузакрытый вопрос, не более </a:t>
            </a:r>
            <a:r>
              <a:rPr lang="ru-RU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5 вариантов)</a:t>
            </a:r>
            <a:endParaRPr lang="ru-RU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3D5F64-ABB9-4A1E-82FE-117D6ECE20F1}"/>
              </a:ext>
            </a:extLst>
          </p:cNvPr>
          <p:cNvSpPr/>
          <p:nvPr/>
        </p:nvSpPr>
        <p:spPr>
          <a:xfrm>
            <a:off x="406401" y="565548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365E46-ED09-4014-8E43-0867AF6487DE}"/>
              </a:ext>
            </a:extLst>
          </p:cNvPr>
          <p:cNvSpPr/>
          <p:nvPr/>
        </p:nvSpPr>
        <p:spPr>
          <a:xfrm>
            <a:off x="497841" y="565018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037212"/>
              </p:ext>
            </p:extLst>
          </p:nvPr>
        </p:nvGraphicFramePr>
        <p:xfrm>
          <a:off x="1085881" y="1389016"/>
          <a:ext cx="10124900" cy="5330767"/>
        </p:xfrm>
        <a:graphic>
          <a:graphicData uri="http://schemas.openxmlformats.org/drawingml/2006/table">
            <a:tbl>
              <a:tblPr firstRow="1" firstCol="1" bandRow="1"/>
              <a:tblGrid>
                <a:gridCol w="4879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1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1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1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938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18-24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25-35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36-54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55+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Крещение Руси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39,8%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43,8%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37,0%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39,4%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Победы Александра Невского в XIII веке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25,0%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12,3%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24,9%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24,5%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Куликовская битва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16,7%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17,3%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18,1%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13,3%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Создание Петром I Российской империи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41,7%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44,4%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45,6%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42,0%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Победа в Отечественной войне 1812 года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31,5%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29,0%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25,5%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22,6%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Отмена крепостного права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25,9%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21,0%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16,0%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14,4%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Октябрьская революция 1917 года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22,2%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22,8%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23,5%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29,5%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Победа в Великой Отечественной войне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74,1%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89,5%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86,0%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86,4%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Полет Юрия Гагарина в космос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41,7%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40,7%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39,5%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39,9%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Распад СССР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37,0%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37,0%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45,0%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53,5%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Воссоединение Крыма с Россией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25,9%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29,0%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24,9%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24,7%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Специальная военная операция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25,9%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29,6%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38,1%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30,3%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Другое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0,9%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1,2%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Затрудняюсь ответить</a:t>
                      </a:r>
                      <a:endParaRPr lang="ru-RU" sz="19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2,5%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2,3%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034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7B9774-E1EE-423F-A87A-FA9D6684A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10539028" y="130510"/>
            <a:ext cx="1343506" cy="9643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256D2C-813A-44AD-8BD4-00D5A6508E69}"/>
              </a:ext>
            </a:extLst>
          </p:cNvPr>
          <p:cNvSpPr txBox="1"/>
          <p:nvPr/>
        </p:nvSpPr>
        <p:spPr>
          <a:xfrm>
            <a:off x="589281" y="455699"/>
            <a:ext cx="84326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Какие праздники для Вас являются самыми важными? </a:t>
            </a:r>
            <a:endParaRPr lang="ru-RU" sz="2400" dirty="0" smtClean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ru-RU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(распределение </a:t>
            </a:r>
            <a:r>
              <a:rPr lang="ru-RU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по возрасту, полузакрытый вопрос, до трех ответов)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3D5F64-ABB9-4A1E-82FE-117D6ECE20F1}"/>
              </a:ext>
            </a:extLst>
          </p:cNvPr>
          <p:cNvSpPr/>
          <p:nvPr/>
        </p:nvSpPr>
        <p:spPr>
          <a:xfrm>
            <a:off x="406401" y="565548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365E46-ED09-4014-8E43-0867AF6487DE}"/>
              </a:ext>
            </a:extLst>
          </p:cNvPr>
          <p:cNvSpPr/>
          <p:nvPr/>
        </p:nvSpPr>
        <p:spPr>
          <a:xfrm>
            <a:off x="497841" y="565018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9515142"/>
              </p:ext>
            </p:extLst>
          </p:nvPr>
        </p:nvGraphicFramePr>
        <p:xfrm>
          <a:off x="851132" y="1342849"/>
          <a:ext cx="10636141" cy="5369245"/>
        </p:xfrm>
        <a:graphic>
          <a:graphicData uri="http://schemas.openxmlformats.org/drawingml/2006/table">
            <a:tbl>
              <a:tblPr firstRow="1" firstCol="1" bandRow="1"/>
              <a:tblGrid>
                <a:gridCol w="4552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6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484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18-24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25-35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36-54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55+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Новый год (1 января)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63,0%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65,6%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66,8%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60,7%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63,9%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Рождество Христово (7 января)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13,0%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26,4%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31,8%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30,9%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28,5%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День защитника Отечества (23 февраля)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30,6%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18,4%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13,6%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12,1%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15,7%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Международный женский день (8 марта)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10,2%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14,7%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7,4%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День космонавтики (12 апреля)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8,3%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Пасха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14,8%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20,2%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22,7%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28,8%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23,8%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Праздник весны и труда (1 мая)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2,5%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4,2%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3,8%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День Победы (9 мая)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68,5%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74,8%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77,3%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85,8%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79,1%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День России (12 июня)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33,3%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14,7%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11,1%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13,1%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День народного единства (4 ноября)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8,3%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2,5%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Профессиональные праздники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6,5%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7,4%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День рождения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34,3%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28,2%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26,7%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23,2%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26,4%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Другое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1,8%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1,6%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60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7B9774-E1EE-423F-A87A-FA9D6684A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10539028" y="130510"/>
            <a:ext cx="1343506" cy="9643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 rot="275841">
            <a:off x="8187704" y="1201106"/>
            <a:ext cx="2761978" cy="27619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256D2C-813A-44AD-8BD4-00D5A6508E69}"/>
              </a:ext>
            </a:extLst>
          </p:cNvPr>
          <p:cNvSpPr txBox="1"/>
          <p:nvPr/>
        </p:nvSpPr>
        <p:spPr>
          <a:xfrm>
            <a:off x="589281" y="465686"/>
            <a:ext cx="84326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Чем для Вас преимущественно является День </a:t>
            </a:r>
            <a:r>
              <a:rPr lang="ru-RU" sz="24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Победы?</a:t>
            </a:r>
          </a:p>
          <a:p>
            <a:r>
              <a:rPr lang="ru-RU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(один вариант ответа, полузакрытый </a:t>
            </a:r>
            <a:r>
              <a:rPr lang="ru-RU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вопрос)</a:t>
            </a:r>
            <a:endParaRPr lang="ru-RU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3D5F64-ABB9-4A1E-82FE-117D6ECE20F1}"/>
              </a:ext>
            </a:extLst>
          </p:cNvPr>
          <p:cNvSpPr/>
          <p:nvPr/>
        </p:nvSpPr>
        <p:spPr>
          <a:xfrm>
            <a:off x="406401" y="565548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365E46-ED09-4014-8E43-0867AF6487DE}"/>
              </a:ext>
            </a:extLst>
          </p:cNvPr>
          <p:cNvSpPr/>
          <p:nvPr/>
        </p:nvSpPr>
        <p:spPr>
          <a:xfrm>
            <a:off x="497841" y="565018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60579059"/>
              </p:ext>
            </p:extLst>
          </p:nvPr>
        </p:nvGraphicFramePr>
        <p:xfrm>
          <a:off x="1246910" y="1762299"/>
          <a:ext cx="9809018" cy="4754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9554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7B9774-E1EE-423F-A87A-FA9D6684A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10539028" y="130510"/>
            <a:ext cx="1343506" cy="9643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256D2C-813A-44AD-8BD4-00D5A6508E69}"/>
              </a:ext>
            </a:extLst>
          </p:cNvPr>
          <p:cNvSpPr txBox="1"/>
          <p:nvPr/>
        </p:nvSpPr>
        <p:spPr>
          <a:xfrm>
            <a:off x="589281" y="465686"/>
            <a:ext cx="84326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Как Вы обычно проводите День 9 </a:t>
            </a:r>
            <a:r>
              <a:rPr lang="ru-RU" sz="24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Мая?</a:t>
            </a:r>
          </a:p>
          <a:p>
            <a:r>
              <a:rPr lang="ru-RU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(распределение по возрасту, закрытый вопрос, один вариант </a:t>
            </a:r>
            <a:r>
              <a:rPr lang="ru-RU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ответа)</a:t>
            </a:r>
            <a:endParaRPr lang="ru-RU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3D5F64-ABB9-4A1E-82FE-117D6ECE20F1}"/>
              </a:ext>
            </a:extLst>
          </p:cNvPr>
          <p:cNvSpPr/>
          <p:nvPr/>
        </p:nvSpPr>
        <p:spPr>
          <a:xfrm>
            <a:off x="406401" y="565548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365E46-ED09-4014-8E43-0867AF6487DE}"/>
              </a:ext>
            </a:extLst>
          </p:cNvPr>
          <p:cNvSpPr/>
          <p:nvPr/>
        </p:nvSpPr>
        <p:spPr>
          <a:xfrm>
            <a:off x="497841" y="565018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201575"/>
              </p:ext>
            </p:extLst>
          </p:nvPr>
        </p:nvGraphicFramePr>
        <p:xfrm>
          <a:off x="406401" y="1379911"/>
          <a:ext cx="6480000" cy="2087216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2016">
                <a:tc gridSpan="6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1" dirty="0" smtClean="0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«Посещаю/ смотрю Парад Победы»</a:t>
                      </a:r>
                      <a:endParaRPr lang="ru-RU" sz="1800" b="0" i="1" dirty="0">
                        <a:solidFill>
                          <a:schemeClr val="tx1"/>
                        </a:solidFill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89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18-24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25-35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36-54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55+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да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88,0%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87,7%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87,8%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92,9%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89,7%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нет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12,0%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12,3%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12,2%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7,1%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944194"/>
              </p:ext>
            </p:extLst>
          </p:nvPr>
        </p:nvGraphicFramePr>
        <p:xfrm>
          <a:off x="5280430" y="4059381"/>
          <a:ext cx="6480000" cy="2136733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2016">
                <a:tc gridSpan="6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1" dirty="0" smtClean="0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Segoe UI Semilight" panose="020B0402040204020203" pitchFamily="34" charset="0"/>
                        </a:rPr>
                        <a:t>«Принимаю участие в акции «Бессмертный полк» </a:t>
                      </a:r>
                      <a:endParaRPr lang="en-US" sz="1800" b="0" i="1" dirty="0" smtClean="0">
                        <a:solidFill>
                          <a:schemeClr val="tx1"/>
                        </a:solidFill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1" dirty="0" smtClean="0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Segoe UI Semilight" panose="020B0402040204020203" pitchFamily="34" charset="0"/>
                        </a:rPr>
                        <a:t>(очно / в онлайн-формате)»</a:t>
                      </a:r>
                      <a:endParaRPr lang="ru-RU" sz="1800" b="0" i="1" dirty="0">
                        <a:solidFill>
                          <a:schemeClr val="tx1"/>
                        </a:solidFill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89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18-24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25-35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36-54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55+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да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38,3%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34,2%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32,6%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31,6%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33,1%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нет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61,7%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65,8%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67,4%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68,4%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66,9%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701" y="1278989"/>
            <a:ext cx="4114511" cy="22890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51" y="3741490"/>
            <a:ext cx="3895900" cy="25972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25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7B9774-E1EE-423F-A87A-FA9D6684A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10539028" y="130510"/>
            <a:ext cx="1343506" cy="9643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256D2C-813A-44AD-8BD4-00D5A6508E69}"/>
              </a:ext>
            </a:extLst>
          </p:cNvPr>
          <p:cNvSpPr txBox="1"/>
          <p:nvPr/>
        </p:nvSpPr>
        <p:spPr>
          <a:xfrm>
            <a:off x="589281" y="465686"/>
            <a:ext cx="84326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Как Вы обычно проводите День 9 </a:t>
            </a:r>
            <a:r>
              <a:rPr lang="ru-RU" sz="24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Мая?</a:t>
            </a:r>
          </a:p>
          <a:p>
            <a:r>
              <a:rPr lang="ru-RU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(распределение по возрасту, закрытый вопрос, один вариант </a:t>
            </a:r>
            <a:r>
              <a:rPr lang="ru-RU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ответа)</a:t>
            </a:r>
            <a:endParaRPr lang="ru-RU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3D5F64-ABB9-4A1E-82FE-117D6ECE20F1}"/>
              </a:ext>
            </a:extLst>
          </p:cNvPr>
          <p:cNvSpPr/>
          <p:nvPr/>
        </p:nvSpPr>
        <p:spPr>
          <a:xfrm>
            <a:off x="406401" y="565548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365E46-ED09-4014-8E43-0867AF6487DE}"/>
              </a:ext>
            </a:extLst>
          </p:cNvPr>
          <p:cNvSpPr/>
          <p:nvPr/>
        </p:nvSpPr>
        <p:spPr>
          <a:xfrm>
            <a:off x="497841" y="565018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426505"/>
              </p:ext>
            </p:extLst>
          </p:nvPr>
        </p:nvGraphicFramePr>
        <p:xfrm>
          <a:off x="406401" y="1379911"/>
          <a:ext cx="5645262" cy="2136733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940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0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08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08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08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08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2016">
                <a:tc gridSpan="6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1" dirty="0" smtClean="0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Segoe UI Semilight" panose="020B0402040204020203" pitchFamily="34" charset="0"/>
                        </a:rPr>
                        <a:t>«Участвую в застолье в честь празднования 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1" dirty="0" smtClean="0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Segoe UI Semilight" panose="020B0402040204020203" pitchFamily="34" charset="0"/>
                        </a:rPr>
                        <a:t>Дня Победы»</a:t>
                      </a:r>
                      <a:endParaRPr lang="ru-RU" sz="1800" b="0" i="1" dirty="0">
                        <a:solidFill>
                          <a:schemeClr val="tx1"/>
                        </a:solidFill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89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18-24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25-35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36-54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55+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да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40,7%</a:t>
                      </a:r>
                      <a:endParaRPr lang="ru-RU" sz="16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48,4%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47,4%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50,0%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47,8%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нет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59,3%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51,6%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52,6%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50,0%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52,2%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6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6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284251"/>
              </p:ext>
            </p:extLst>
          </p:nvPr>
        </p:nvGraphicFramePr>
        <p:xfrm>
          <a:off x="406401" y="4026131"/>
          <a:ext cx="5645262" cy="2136733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940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0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08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08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08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08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2016">
                <a:tc gridSpan="6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1" dirty="0" smtClean="0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Segoe UI Semilight" panose="020B0402040204020203" pitchFamily="34" charset="0"/>
                        </a:rPr>
                        <a:t>«Смотрю фильмы про Великую Отечественную войну»</a:t>
                      </a:r>
                      <a:endParaRPr lang="ru-RU" sz="1800" b="0" i="1" dirty="0">
                        <a:solidFill>
                          <a:schemeClr val="tx1"/>
                        </a:solidFill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89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18-24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25-35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36-54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55+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да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83,3%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87,7%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90,3%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92,9%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90,1%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нет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16,7%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12,3%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9,7%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7,1%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9,9%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311762"/>
              </p:ext>
            </p:extLst>
          </p:nvPr>
        </p:nvGraphicFramePr>
        <p:xfrm>
          <a:off x="6322429" y="2768251"/>
          <a:ext cx="5714400" cy="2087216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95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2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2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2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2016">
                <a:tc gridSpan="6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1" dirty="0" smtClean="0">
                          <a:solidFill>
                            <a:schemeClr val="tx1"/>
                          </a:solidFill>
                          <a:effectLst/>
                          <a:latin typeface="Segoe UI Semilight" panose="020B0402040204020203" pitchFamily="34" charset="0"/>
                          <a:ea typeface="Calibri" panose="020F0502020204030204" pitchFamily="34" charset="0"/>
                          <a:cs typeface="Segoe UI Semilight" panose="020B0402040204020203" pitchFamily="34" charset="0"/>
                        </a:rPr>
                        <a:t>«Провожу время так же, как в обычный выходной»</a:t>
                      </a:r>
                      <a:endParaRPr lang="ru-RU" sz="1800" b="0" i="1" dirty="0">
                        <a:solidFill>
                          <a:schemeClr val="tx1"/>
                        </a:solidFill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89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18-24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25-35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36-54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55+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да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14,0%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11,7%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4,2%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8,5%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нет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86,0%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88,3%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90,0%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95,8%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91,5%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Segoe UI Semilight" panose="020B0402040204020203" pitchFamily="34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1800" b="1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8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7B9774-E1EE-423F-A87A-FA9D6684A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80"/>
          <a:stretch/>
        </p:blipFill>
        <p:spPr>
          <a:xfrm>
            <a:off x="10539028" y="130510"/>
            <a:ext cx="1343506" cy="9643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256D2C-813A-44AD-8BD4-00D5A6508E69}"/>
              </a:ext>
            </a:extLst>
          </p:cNvPr>
          <p:cNvSpPr txBox="1"/>
          <p:nvPr/>
        </p:nvSpPr>
        <p:spPr>
          <a:xfrm>
            <a:off x="589281" y="219465"/>
            <a:ext cx="920311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Известна ли Вам судьба Ваших </a:t>
            </a:r>
            <a:r>
              <a:rPr lang="ru-RU" sz="2800" u="sng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близких</a:t>
            </a:r>
            <a:r>
              <a:rPr lang="ru-RU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родственников в годы Великой Отечественной войны</a:t>
            </a:r>
            <a:r>
              <a:rPr lang="ru-RU" sz="28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? </a:t>
            </a:r>
          </a:p>
          <a:p>
            <a:r>
              <a:rPr lang="ru-RU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(распределение респондентов по возрасту, полузакрытый опрос, один вариант </a:t>
            </a:r>
            <a:r>
              <a:rPr lang="ru-RU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ответа)</a:t>
            </a:r>
            <a:endParaRPr lang="ru-RU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3D5F64-ABB9-4A1E-82FE-117D6ECE20F1}"/>
              </a:ext>
            </a:extLst>
          </p:cNvPr>
          <p:cNvSpPr/>
          <p:nvPr/>
        </p:nvSpPr>
        <p:spPr>
          <a:xfrm>
            <a:off x="406401" y="565548"/>
            <a:ext cx="45719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D365E46-ED09-4014-8E43-0867AF6487DE}"/>
              </a:ext>
            </a:extLst>
          </p:cNvPr>
          <p:cNvSpPr/>
          <p:nvPr/>
        </p:nvSpPr>
        <p:spPr>
          <a:xfrm>
            <a:off x="497841" y="565018"/>
            <a:ext cx="45719" cy="540000"/>
          </a:xfrm>
          <a:prstGeom prst="rect">
            <a:avLst/>
          </a:prstGeom>
          <a:solidFill>
            <a:srgbClr val="FFD966"/>
          </a:solidFill>
          <a:ln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32658"/>
              </p:ext>
            </p:extLst>
          </p:nvPr>
        </p:nvGraphicFramePr>
        <p:xfrm>
          <a:off x="892152" y="2093340"/>
          <a:ext cx="10530344" cy="3475462"/>
        </p:xfrm>
        <a:graphic>
          <a:graphicData uri="http://schemas.openxmlformats.org/drawingml/2006/table">
            <a:tbl>
              <a:tblPr firstRow="1" firstCol="1" bandRow="1"/>
              <a:tblGrid>
                <a:gridCol w="4666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2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2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2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27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18-24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25-35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36-54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55+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Segoe UI Semilight" panose="020B0402040204020203" pitchFamily="34" charset="0"/>
                          <a:ea typeface="+mn-ea"/>
                          <a:cs typeface="Segoe UI Semilight" panose="020B0402040204020203" pitchFamily="34" charset="0"/>
                        </a:rPr>
                        <a:t>Всего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Да, известна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57,7%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61,7%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59,6%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68,2%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62,9%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Нет, сведений найти не удалось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28,8%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27,3%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26,9%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25,1%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26,5%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Нет, не интересовался этим вопросом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10,6%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9,1%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8,6%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1,4%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6,2%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Другое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2,9%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1,9%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4,9%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5,2%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4,3%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Всего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24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100,0%</a:t>
                      </a:r>
                      <a:endParaRPr lang="ru-RU" sz="24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20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20840</TotalTime>
  <Words>1451</Words>
  <Application>Microsoft Office PowerPoint</Application>
  <PresentationFormat>Широкоэкранный</PresentationFormat>
  <Paragraphs>512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Fira Sans Light</vt:lpstr>
      <vt:lpstr>Segoe UI Semibold</vt:lpstr>
      <vt:lpstr>Segoe UI Semilight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Мвидео</dc:creator>
  <cp:lastModifiedBy>Максим Е. Мегем</cp:lastModifiedBy>
  <cp:revision>335</cp:revision>
  <cp:lastPrinted>2023-04-21T09:52:34Z</cp:lastPrinted>
  <dcterms:created xsi:type="dcterms:W3CDTF">2023-04-15T19:17:50Z</dcterms:created>
  <dcterms:modified xsi:type="dcterms:W3CDTF">2024-11-20T17:44:56Z</dcterms:modified>
</cp:coreProperties>
</file>